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326" r:id="rId3"/>
    <p:sldId id="327" r:id="rId4"/>
    <p:sldId id="331" r:id="rId5"/>
    <p:sldId id="320" r:id="rId6"/>
    <p:sldId id="321" r:id="rId7"/>
    <p:sldId id="337" r:id="rId8"/>
    <p:sldId id="338" r:id="rId9"/>
    <p:sldId id="339" r:id="rId10"/>
    <p:sldId id="340" r:id="rId11"/>
    <p:sldId id="341" r:id="rId12"/>
    <p:sldId id="344" r:id="rId13"/>
    <p:sldId id="354" r:id="rId14"/>
    <p:sldId id="316" r:id="rId15"/>
    <p:sldId id="317" r:id="rId16"/>
    <p:sldId id="357" r:id="rId17"/>
    <p:sldId id="318" r:id="rId18"/>
    <p:sldId id="350" r:id="rId19"/>
    <p:sldId id="290" r:id="rId20"/>
    <p:sldId id="298" r:id="rId21"/>
    <p:sldId id="299" r:id="rId22"/>
    <p:sldId id="307" r:id="rId23"/>
    <p:sldId id="308" r:id="rId24"/>
    <p:sldId id="345" r:id="rId25"/>
    <p:sldId id="346" r:id="rId26"/>
    <p:sldId id="351" r:id="rId27"/>
    <p:sldId id="311" r:id="rId28"/>
    <p:sldId id="323" r:id="rId29"/>
    <p:sldId id="352" r:id="rId30"/>
    <p:sldId id="353" r:id="rId31"/>
    <p:sldId id="34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00" y="-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A4273-C213-4B86-96CD-BCCCA4358306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69D04-7720-4222-B63A-38C21159DA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8038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D137-23EF-4156-80D6-420754814855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E6B0-C726-46F5-8553-A46BDDFA2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D137-23EF-4156-80D6-420754814855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E6B0-C726-46F5-8553-A46BDDFA2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D137-23EF-4156-80D6-420754814855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E6B0-C726-46F5-8553-A46BDDFA2F6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D137-23EF-4156-80D6-420754814855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E6B0-C726-46F5-8553-A46BDDFA2F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D137-23EF-4156-80D6-420754814855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E6B0-C726-46F5-8553-A46BDDFA2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D137-23EF-4156-80D6-420754814855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E6B0-C726-46F5-8553-A46BDDFA2F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D137-23EF-4156-80D6-420754814855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E6B0-C726-46F5-8553-A46BDDFA2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D137-23EF-4156-80D6-420754814855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E6B0-C726-46F5-8553-A46BDDFA2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D137-23EF-4156-80D6-420754814855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E6B0-C726-46F5-8553-A46BDDFA2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D137-23EF-4156-80D6-420754814855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E6B0-C726-46F5-8553-A46BDDFA2F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D137-23EF-4156-80D6-420754814855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E6B0-C726-46F5-8553-A46BDDFA2F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A6DD137-23EF-4156-80D6-420754814855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D0AE6B0-C726-46F5-8553-A46BDDFA2F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Comic Sans MS" pitchFamily="66" charset="0"/>
              </a:rPr>
              <a:t>«Отечественная религиозная </a:t>
            </a:r>
            <a:r>
              <a:rPr lang="ru-RU" b="1" i="1" dirty="0" smtClean="0">
                <a:latin typeface="Comic Sans MS" pitchFamily="66" charset="0"/>
              </a:rPr>
              <a:t>философия»</a:t>
            </a: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2840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. Карамзи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1759" y="2674938"/>
            <a:ext cx="2588419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Николай Михайлович Карамзин (1776-1826гг.) – историк и философ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88843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900" dirty="0" smtClean="0">
                <a:latin typeface="Comic Sans MS" pitchFamily="66" charset="0"/>
              </a:rPr>
              <a:t>1.Главной </a:t>
            </a:r>
            <a:r>
              <a:rPr lang="ru-RU" sz="2900" dirty="0" smtClean="0">
                <a:latin typeface="Comic Sans MS" pitchFamily="66" charset="0"/>
              </a:rPr>
              <a:t>проблемой его философии была </a:t>
            </a:r>
            <a:r>
              <a:rPr lang="ru-RU" sz="2900" dirty="0" smtClean="0">
                <a:solidFill>
                  <a:srgbClr val="FF0000"/>
                </a:solidFill>
                <a:latin typeface="Comic Sans MS" pitchFamily="66" charset="0"/>
              </a:rPr>
              <a:t>идея </a:t>
            </a:r>
            <a:r>
              <a:rPr lang="ru-RU" sz="2900" dirty="0" smtClean="0">
                <a:solidFill>
                  <a:srgbClr val="FF0000"/>
                </a:solidFill>
                <a:latin typeface="Comic Sans MS" pitchFamily="66" charset="0"/>
              </a:rPr>
              <a:t>свободы</a:t>
            </a:r>
            <a:r>
              <a:rPr lang="ru-RU" sz="2900" dirty="0" smtClean="0">
                <a:latin typeface="Comic Sans MS" pitchFamily="66" charset="0"/>
              </a:rPr>
              <a:t>.</a:t>
            </a:r>
            <a:endParaRPr lang="ru-RU" sz="2900" dirty="0" smtClean="0">
              <a:latin typeface="Comic Sans MS" pitchFamily="66" charset="0"/>
            </a:endParaRPr>
          </a:p>
          <a:p>
            <a:pPr>
              <a:buNone/>
            </a:pPr>
            <a:endParaRPr lang="ru-RU" sz="29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2900" dirty="0" smtClean="0">
                <a:latin typeface="Comic Sans MS" pitchFamily="66" charset="0"/>
              </a:rPr>
              <a:t>2. </a:t>
            </a:r>
            <a:r>
              <a:rPr lang="ru-RU" sz="2900" dirty="0" smtClean="0">
                <a:latin typeface="Comic Sans MS" pitchFamily="66" charset="0"/>
              </a:rPr>
              <a:t>Придерживался идеи </a:t>
            </a:r>
            <a:r>
              <a:rPr lang="ru-RU" sz="2900" dirty="0" smtClean="0">
                <a:solidFill>
                  <a:srgbClr val="FF0000"/>
                </a:solidFill>
                <a:latin typeface="Comic Sans MS" pitchFamily="66" charset="0"/>
              </a:rPr>
              <a:t>компаративизма истории</a:t>
            </a:r>
            <a:r>
              <a:rPr lang="ru-RU" sz="2900" dirty="0" smtClean="0">
                <a:latin typeface="Comic Sans MS" pitchFamily="66" charset="0"/>
              </a:rPr>
              <a:t>.  Разделял историю как науку и как учебную дисциплину.</a:t>
            </a:r>
          </a:p>
          <a:p>
            <a:pPr>
              <a:buNone/>
            </a:pPr>
            <a:endParaRPr lang="ru-RU" sz="29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900" dirty="0" smtClean="0">
                <a:latin typeface="Comic Sans MS" pitchFamily="66" charset="0"/>
              </a:rPr>
              <a:t>3. Источником многих проблем бытия человека и общества считал недостаточную </a:t>
            </a:r>
            <a:r>
              <a:rPr lang="ru-RU" sz="2900" dirty="0" smtClean="0">
                <a:solidFill>
                  <a:srgbClr val="FF0000"/>
                </a:solidFill>
                <a:latin typeface="Comic Sans MS" pitchFamily="66" charset="0"/>
              </a:rPr>
              <a:t>«</a:t>
            </a:r>
            <a:r>
              <a:rPr lang="ru-RU" sz="2900" dirty="0" err="1" smtClean="0">
                <a:solidFill>
                  <a:srgbClr val="FF0000"/>
                </a:solidFill>
                <a:latin typeface="Comic Sans MS" pitchFamily="66" charset="0"/>
              </a:rPr>
              <a:t>просвященность</a:t>
            </a:r>
            <a:r>
              <a:rPr lang="ru-RU" sz="2900" dirty="0" smtClean="0">
                <a:solidFill>
                  <a:srgbClr val="FF0000"/>
                </a:solidFill>
                <a:latin typeface="Comic Sans MS" pitchFamily="66" charset="0"/>
              </a:rPr>
              <a:t> ума», </a:t>
            </a:r>
            <a:r>
              <a:rPr lang="ru-RU" sz="2900" dirty="0" smtClean="0">
                <a:latin typeface="Comic Sans MS" pitchFamily="66" charset="0"/>
              </a:rPr>
              <a:t>а потому отстаивал идею доступности образования для всех сословий</a:t>
            </a:r>
            <a:r>
              <a:rPr lang="ru-RU" sz="29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ru-RU" sz="29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2900" dirty="0" smtClean="0">
                <a:latin typeface="Comic Sans MS" pitchFamily="66" charset="0"/>
              </a:rPr>
              <a:t>4. </a:t>
            </a:r>
            <a:r>
              <a:rPr lang="ru-RU" sz="2900" dirty="0" smtClean="0">
                <a:latin typeface="Comic Sans MS" pitchFamily="66" charset="0"/>
              </a:rPr>
              <a:t>Для его философии истории был характерен </a:t>
            </a:r>
            <a:r>
              <a:rPr lang="ru-RU" sz="2900" dirty="0" smtClean="0">
                <a:solidFill>
                  <a:srgbClr val="FF0000"/>
                </a:solidFill>
                <a:latin typeface="Comic Sans MS" pitchFamily="66" charset="0"/>
              </a:rPr>
              <a:t>патриотический консерватизм</a:t>
            </a:r>
          </a:p>
          <a:p>
            <a:pPr>
              <a:buNone/>
            </a:pPr>
            <a:endParaRPr lang="ru-RU" sz="29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2900" dirty="0" smtClean="0">
                <a:latin typeface="Comic Sans MS" pitchFamily="66" charset="0"/>
              </a:rPr>
              <a:t>5. Одним из главных качеств правителя государства считал способность учиться на ошибках прошлого.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Основные идеи философии </a:t>
            </a:r>
            <a:r>
              <a:rPr lang="ru-RU" dirty="0" smtClean="0">
                <a:latin typeface="Comic Sans MS" pitchFamily="66" charset="0"/>
              </a:rPr>
              <a:t>истории Карамзина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Н. Карамзин выделял два вида рациональности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Закрытая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Рациональность, направленная на достижение конкретного результата, обусловленная жестко определенными нормами, правилами и принципами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Открытая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Рациональность, направленная на расширение познавательных возможностей индивида, связанная с выходом за пределами существующих норм, правил и принципов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2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  Западничество и славянофильство как направления русской философии 19 в.</a:t>
            </a:r>
            <a:endParaRPr lang="ru-RU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Алексей Степанович Хомяков (1804-1860гг.)– основатель славянофильства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dirty="0" smtClean="0">
                <a:latin typeface="Comic Sans MS" pitchFamily="66" charset="0"/>
              </a:rPr>
              <a:t>Автор книги «Призвание России»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2. Отстаивал идею самобытности российской культуры.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3. Выступал с критикой капитализма и социализма.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780928"/>
            <a:ext cx="3822700" cy="3168352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Николай Яковлевич Данилевский (1822-1885) – представитель философии славянофильства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645152" y="2348880"/>
            <a:ext cx="3822192" cy="3777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dirty="0" smtClean="0"/>
              <a:t>1. Создатель понятия </a:t>
            </a:r>
            <a:r>
              <a:rPr lang="ru-RU" sz="2000" dirty="0" smtClean="0">
                <a:solidFill>
                  <a:srgbClr val="FF0000"/>
                </a:solidFill>
              </a:rPr>
              <a:t>культурно-исторический тип </a:t>
            </a:r>
            <a:r>
              <a:rPr lang="ru-RU" sz="2000" dirty="0" smtClean="0"/>
              <a:t>(культура России)</a:t>
            </a:r>
          </a:p>
          <a:p>
            <a:pPr>
              <a:buNone/>
            </a:pPr>
            <a:r>
              <a:rPr lang="ru-RU" sz="2000" dirty="0" smtClean="0"/>
              <a:t>2. Признавал важность реформ Петра Первого, но критиковал из прозападный характер.</a:t>
            </a:r>
          </a:p>
          <a:p>
            <a:pPr>
              <a:buNone/>
            </a:pPr>
            <a:r>
              <a:rPr lang="ru-RU" sz="2000" dirty="0" smtClean="0"/>
              <a:t>3. Утверждал наличие некоторых общих оснований в российской и европейской культуре.</a:t>
            </a:r>
          </a:p>
          <a:p>
            <a:pPr>
              <a:buNone/>
            </a:pPr>
            <a:r>
              <a:rPr lang="ru-RU" sz="2000" dirty="0" smtClean="0"/>
              <a:t>4.  В будущем видел Россию как всемирную православную цивилизацию.</a:t>
            </a: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75" y="2764631"/>
            <a:ext cx="2476500" cy="327660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Александр Иванович Герцен (1812-1870) – отечественный философ и публицист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5" name="Содержимое 4" descr="Герцен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708920"/>
            <a:ext cx="2678883" cy="3446463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645152" y="2276872"/>
            <a:ext cx="3822192" cy="384960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1. Критически относился к идее </a:t>
            </a:r>
            <a:r>
              <a:rPr lang="ru-RU" dirty="0" smtClean="0">
                <a:solidFill>
                  <a:srgbClr val="FF0000"/>
                </a:solidFill>
              </a:rPr>
              <a:t>революции</a:t>
            </a:r>
          </a:p>
          <a:p>
            <a:pPr>
              <a:buNone/>
            </a:pPr>
            <a:r>
              <a:rPr lang="ru-RU" dirty="0" smtClean="0"/>
              <a:t>2.Центральным понятием его философии была </a:t>
            </a:r>
            <a:r>
              <a:rPr lang="ru-RU" dirty="0" smtClean="0">
                <a:solidFill>
                  <a:srgbClr val="FF0000"/>
                </a:solidFill>
              </a:rPr>
              <a:t>свобода</a:t>
            </a:r>
          </a:p>
          <a:p>
            <a:pPr>
              <a:buNone/>
            </a:pPr>
            <a:r>
              <a:rPr lang="ru-RU" dirty="0" smtClean="0"/>
              <a:t>3. Исследовал феномен </a:t>
            </a:r>
            <a:r>
              <a:rPr lang="ru-RU" dirty="0" smtClean="0">
                <a:solidFill>
                  <a:srgbClr val="FF0000"/>
                </a:solidFill>
              </a:rPr>
              <a:t>национального характера</a:t>
            </a:r>
          </a:p>
          <a:p>
            <a:pPr>
              <a:buNone/>
            </a:pPr>
            <a:r>
              <a:rPr lang="ru-RU" dirty="0" smtClean="0"/>
              <a:t>4. Отстаивал взаимосвязь </a:t>
            </a:r>
            <a:r>
              <a:rPr lang="ru-RU" dirty="0" smtClean="0">
                <a:solidFill>
                  <a:srgbClr val="FF0000"/>
                </a:solidFill>
              </a:rPr>
              <a:t>философии и естествознания.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Пётр Яковлевич Чаадаев(1794-1856) – один из основателей западничества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000" dirty="0" smtClean="0"/>
              <a:t>1</a:t>
            </a:r>
            <a:r>
              <a:rPr lang="ru-RU" sz="2000" dirty="0" smtClean="0">
                <a:latin typeface="Comic Sans MS" pitchFamily="66" charset="0"/>
              </a:rPr>
              <a:t>. Критиковал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рационализм </a:t>
            </a:r>
            <a:r>
              <a:rPr lang="ru-RU" sz="2000" dirty="0" smtClean="0">
                <a:latin typeface="Comic Sans MS" pitchFamily="66" charset="0"/>
              </a:rPr>
              <a:t>западной философии.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2. Признавал сложность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культурного  самоопределения </a:t>
            </a:r>
            <a:r>
              <a:rPr lang="ru-RU" sz="2000" dirty="0" smtClean="0">
                <a:latin typeface="Comic Sans MS" pitchFamily="66" charset="0"/>
              </a:rPr>
              <a:t>России, впитавшей элементы культуры и Запада, и Востока.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3. Утверждал необходимость </a:t>
            </a:r>
            <a:r>
              <a:rPr lang="ru-RU" sz="2000" dirty="0" smtClean="0">
                <a:latin typeface="Comic Sans MS" pitchFamily="66" charset="0"/>
              </a:rPr>
              <a:t>философского </a:t>
            </a:r>
            <a:r>
              <a:rPr lang="ru-RU" sz="2000" dirty="0" smtClean="0">
                <a:latin typeface="Comic Sans MS" pitchFamily="66" charset="0"/>
              </a:rPr>
              <a:t>–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критического</a:t>
            </a:r>
            <a:r>
              <a:rPr lang="ru-RU" sz="2000" dirty="0" smtClean="0">
                <a:latin typeface="Comic Sans MS" pitchFamily="66" charset="0"/>
              </a:rPr>
              <a:t> – анализа истории.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4. Говорил о некотором отставании России в культурном и политическом развитии от Европы.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20" y="2679700"/>
            <a:ext cx="3288609" cy="3446463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Философия русского религиозного </a:t>
            </a: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идеализма. Основные представители и их идеи</a:t>
            </a:r>
            <a:endParaRPr lang="ru-RU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Николай Александрович </a:t>
            </a:r>
            <a:r>
              <a:rPr lang="ru-RU" sz="2400" dirty="0" smtClean="0">
                <a:latin typeface="Comic Sans MS" pitchFamily="66" charset="0"/>
              </a:rPr>
              <a:t>Бердяев (1874-1948гг.) – представитель </a:t>
            </a:r>
            <a:r>
              <a:rPr lang="ru-RU" sz="2400" dirty="0" smtClean="0">
                <a:latin typeface="Comic Sans MS" pitchFamily="66" charset="0"/>
              </a:rPr>
              <a:t>философии религиозного </a:t>
            </a:r>
            <a:r>
              <a:rPr lang="ru-RU" sz="2400" dirty="0" smtClean="0">
                <a:latin typeface="Comic Sans MS" pitchFamily="66" charset="0"/>
              </a:rPr>
              <a:t>идеализма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88840"/>
            <a:ext cx="4032448" cy="4680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1) христианизация  Руси;</a:t>
            </a:r>
          </a:p>
          <a:p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2) реформы Петра Первого;</a:t>
            </a:r>
          </a:p>
          <a:p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3) конвергенция и дивергенция отечественных и западно-европейских философских теорий.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Факторы, повлиявшие на становление философии в России:</a:t>
            </a:r>
            <a:endParaRPr lang="ru-RU" sz="32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dirty="0" smtClean="0">
                <a:latin typeface="Comic Sans MS" pitchFamily="66" charset="0"/>
              </a:rPr>
              <a:t>«Философия творчества» </a:t>
            </a:r>
            <a:endParaRPr lang="ru-RU" sz="4000" dirty="0" smtClean="0">
              <a:latin typeface="Comic Sans MS" pitchFamily="66" charset="0"/>
            </a:endParaRPr>
          </a:p>
          <a:p>
            <a:pPr>
              <a:buNone/>
            </a:pPr>
            <a:endParaRPr lang="ru-RU" sz="4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4000" dirty="0" smtClean="0">
                <a:latin typeface="Comic Sans MS" pitchFamily="66" charset="0"/>
              </a:rPr>
              <a:t>«Философия </a:t>
            </a:r>
            <a:r>
              <a:rPr lang="ru-RU" sz="4000" dirty="0" smtClean="0">
                <a:latin typeface="Comic Sans MS" pitchFamily="66" charset="0"/>
              </a:rPr>
              <a:t>свободы</a:t>
            </a:r>
            <a:r>
              <a:rPr lang="ru-RU" sz="4000" dirty="0" smtClean="0">
                <a:latin typeface="Comic Sans MS" pitchFamily="66" charset="0"/>
              </a:rPr>
              <a:t>»</a:t>
            </a:r>
          </a:p>
          <a:p>
            <a:pPr>
              <a:buNone/>
            </a:pPr>
            <a:endParaRPr lang="ru-RU" sz="4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4000" dirty="0" smtClean="0">
                <a:latin typeface="Comic Sans MS" pitchFamily="66" charset="0"/>
              </a:rPr>
              <a:t>«Проблемы идеализма»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Основные произведения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1.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Считал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творчество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универсальной формой познания мира.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2. Исследовал взаимосвязь и противоречия между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свободой и творчеством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в бытии человека.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3. Выступал с критикой капитализма как идеологии, но не как типа политического устройства.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4. создал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концепцию «религиозного экзистенциализма»,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согласно которой исследование смысла жизни человека неотделимо от изучения бытия Бога.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Ключевые идеи творчества: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Владимир Сергеевич  Соловьёв (1853-1900гг.)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769" y="2674938"/>
            <a:ext cx="2890400" cy="3451225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1. Автор понятия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всеединство – 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этическая и гносеологическая теория, признающая возможность объединения человечества на принципах религии и веры.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2. утверждал взаимосвязь философского и религиозного знания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3. считал религию и церковь высшими стадиями развития истории.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Comic Sans MS" pitchFamily="66" charset="0"/>
              </a:rPr>
              <a:t>Основные идеи философии</a:t>
            </a:r>
            <a:r>
              <a:rPr lang="ru-RU" dirty="0" smtClean="0"/>
              <a:t>: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лл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3388" y="2674938"/>
            <a:ext cx="2465161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Сергей Николаевич Булгаков (1871-1944гг.) – философ и богослов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536504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1</a:t>
            </a:r>
            <a:r>
              <a:rPr lang="ru-RU" sz="2200" dirty="0" smtClean="0">
                <a:latin typeface="Comic Sans MS" pitchFamily="66" charset="0"/>
              </a:rPr>
              <a:t>. Считал </a:t>
            </a:r>
            <a:r>
              <a:rPr lang="ru-RU" sz="2200" dirty="0" smtClean="0">
                <a:solidFill>
                  <a:srgbClr val="FF0000"/>
                </a:solidFill>
                <a:latin typeface="Comic Sans MS" pitchFamily="66" charset="0"/>
              </a:rPr>
              <a:t>главной задачей философии </a:t>
            </a:r>
            <a:r>
              <a:rPr lang="ru-RU" sz="2200" dirty="0" smtClean="0">
                <a:latin typeface="Comic Sans MS" pitchFamily="66" charset="0"/>
              </a:rPr>
              <a:t>изучение культуры человека.</a:t>
            </a:r>
          </a:p>
          <a:p>
            <a:r>
              <a:rPr lang="ru-RU" sz="2200" dirty="0" smtClean="0">
                <a:latin typeface="Comic Sans MS" pitchFamily="66" charset="0"/>
              </a:rPr>
              <a:t>2. </a:t>
            </a:r>
            <a:r>
              <a:rPr lang="ru-RU" sz="2200" dirty="0" smtClean="0">
                <a:latin typeface="Comic Sans MS" pitchFamily="66" charset="0"/>
              </a:rPr>
              <a:t> </a:t>
            </a:r>
            <a:r>
              <a:rPr lang="ru-RU" sz="2200" dirty="0" err="1" smtClean="0">
                <a:latin typeface="Comic Sans MS" pitchFamily="66" charset="0"/>
              </a:rPr>
              <a:t>Системообразующим</a:t>
            </a:r>
            <a:r>
              <a:rPr lang="ru-RU" sz="2200" dirty="0" smtClean="0">
                <a:latin typeface="Comic Sans MS" pitchFamily="66" charset="0"/>
              </a:rPr>
              <a:t> элементом культуры считал </a:t>
            </a:r>
            <a:r>
              <a:rPr lang="ru-RU" sz="2200" dirty="0" smtClean="0">
                <a:solidFill>
                  <a:srgbClr val="FF0000"/>
                </a:solidFill>
                <a:latin typeface="Comic Sans MS" pitchFamily="66" charset="0"/>
              </a:rPr>
              <a:t>религию.</a:t>
            </a:r>
          </a:p>
          <a:p>
            <a:r>
              <a:rPr lang="ru-RU" sz="2200" dirty="0" smtClean="0">
                <a:latin typeface="Comic Sans MS" pitchFamily="66" charset="0"/>
              </a:rPr>
              <a:t>4. Автор понятия </a:t>
            </a:r>
            <a:r>
              <a:rPr lang="ru-RU" sz="2200" dirty="0" smtClean="0">
                <a:solidFill>
                  <a:srgbClr val="FF0000"/>
                </a:solidFill>
                <a:latin typeface="Comic Sans MS" pitchFamily="66" charset="0"/>
              </a:rPr>
              <a:t>«</a:t>
            </a:r>
            <a:r>
              <a:rPr lang="ru-RU" sz="2200" dirty="0" err="1" smtClean="0">
                <a:solidFill>
                  <a:srgbClr val="FF0000"/>
                </a:solidFill>
                <a:latin typeface="Comic Sans MS" pitchFamily="66" charset="0"/>
              </a:rPr>
              <a:t>софия</a:t>
            </a:r>
            <a:r>
              <a:rPr lang="ru-RU" sz="2200" dirty="0" smtClean="0">
                <a:solidFill>
                  <a:srgbClr val="FF0000"/>
                </a:solidFill>
                <a:latin typeface="Comic Sans MS" pitchFamily="66" charset="0"/>
              </a:rPr>
              <a:t>» – </a:t>
            </a:r>
            <a:r>
              <a:rPr lang="ru-RU" sz="2200" dirty="0" smtClean="0">
                <a:latin typeface="Comic Sans MS" pitchFamily="66" charset="0"/>
              </a:rPr>
              <a:t>теории всеединства человечества, основанном на сосредоточении его творческих, научно-технических, политических и экономических возможностей.</a:t>
            </a:r>
          </a:p>
          <a:p>
            <a:r>
              <a:rPr lang="ru-RU" sz="2200" dirty="0" smtClean="0">
                <a:latin typeface="Comic Sans MS" pitchFamily="66" charset="0"/>
              </a:rPr>
              <a:t>5. Разделял в бытии человека </a:t>
            </a:r>
            <a:r>
              <a:rPr lang="ru-RU" sz="2200" dirty="0" smtClean="0">
                <a:solidFill>
                  <a:srgbClr val="FF0000"/>
                </a:solidFill>
                <a:latin typeface="Comic Sans MS" pitchFamily="66" charset="0"/>
              </a:rPr>
              <a:t>хозяйственное</a:t>
            </a:r>
            <a:r>
              <a:rPr lang="ru-RU" sz="2200" dirty="0" smtClean="0">
                <a:latin typeface="Comic Sans MS" pitchFamily="66" charset="0"/>
              </a:rPr>
              <a:t> (материально-техническое) и </a:t>
            </a:r>
            <a:r>
              <a:rPr lang="ru-RU" sz="2200" dirty="0" smtClean="0">
                <a:solidFill>
                  <a:srgbClr val="FF0000"/>
                </a:solidFill>
                <a:latin typeface="Comic Sans MS" pitchFamily="66" charset="0"/>
              </a:rPr>
              <a:t>культурное </a:t>
            </a:r>
            <a:r>
              <a:rPr lang="ru-RU" sz="2200" dirty="0" smtClean="0">
                <a:latin typeface="Comic Sans MS" pitchFamily="66" charset="0"/>
              </a:rPr>
              <a:t>(духовное </a:t>
            </a:r>
            <a:r>
              <a:rPr lang="ru-RU" sz="2200" dirty="0" smtClean="0">
                <a:latin typeface="Comic Sans MS" pitchFamily="66" charset="0"/>
              </a:rPr>
              <a:t>творчество).</a:t>
            </a:r>
            <a:endParaRPr lang="ru-RU" sz="2200" dirty="0" smtClean="0">
              <a:latin typeface="Comic Sans MS" pitchFamily="66" charset="0"/>
            </a:endParaRPr>
          </a:p>
          <a:p>
            <a:r>
              <a:rPr lang="ru-RU" sz="2200" dirty="0" smtClean="0">
                <a:latin typeface="Comic Sans MS" pitchFamily="66" charset="0"/>
              </a:rPr>
              <a:t>6. Определял </a:t>
            </a:r>
            <a:r>
              <a:rPr lang="ru-RU" sz="2200" dirty="0" smtClean="0">
                <a:solidFill>
                  <a:srgbClr val="FF0000"/>
                </a:solidFill>
                <a:latin typeface="Comic Sans MS" pitchFamily="66" charset="0"/>
              </a:rPr>
              <a:t>искусство</a:t>
            </a:r>
            <a:r>
              <a:rPr lang="ru-RU" sz="2200" dirty="0" smtClean="0">
                <a:latin typeface="Comic Sans MS" pitchFamily="66" charset="0"/>
              </a:rPr>
              <a:t> как чувственную сферу культуры.</a:t>
            </a: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Основные идеи философии С. Булгакова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Философия 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русского </a:t>
            </a:r>
            <a:r>
              <a:rPr lang="ru-RU" sz="2800" dirty="0" err="1" smtClean="0">
                <a:solidFill>
                  <a:srgbClr val="FF0000"/>
                </a:solidFill>
                <a:latin typeface="Comic Sans MS" pitchFamily="66" charset="0"/>
              </a:rPr>
              <a:t>космизма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081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Владимир Иванович </a:t>
            </a:r>
            <a:r>
              <a:rPr lang="ru-RU" sz="2800" dirty="0" err="1" smtClean="0">
                <a:latin typeface="Comic Sans MS" pitchFamily="66" charset="0"/>
              </a:rPr>
              <a:t>Вернандский</a:t>
            </a:r>
            <a:r>
              <a:rPr lang="ru-RU" sz="2800" dirty="0" smtClean="0">
                <a:latin typeface="Comic Sans MS" pitchFamily="66" charset="0"/>
              </a:rPr>
              <a:t> (1863-1945гг.)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60" y="2674938"/>
            <a:ext cx="2588418" cy="3451225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3924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1. Относился к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русскому </a:t>
            </a: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космизму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ru-RU" dirty="0" smtClean="0">
                <a:latin typeface="Comic Sans MS" pitchFamily="66" charset="0"/>
              </a:rPr>
              <a:t>религиозно-философской теории, признающей необходимость изучения Космоса как идеального первоначала.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2. Ключевое понятие философии –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ноосфера:</a:t>
            </a:r>
            <a:r>
              <a:rPr lang="ru-RU" dirty="0" smtClean="0">
                <a:latin typeface="Comic Sans MS" pitchFamily="66" charset="0"/>
              </a:rPr>
              <a:t> сфера разума, созданная человеком в результате  преобразования им мира средствами науки и техники.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3. Главное функцией философии считал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прогностическую,</a:t>
            </a:r>
            <a:r>
              <a:rPr lang="ru-RU" dirty="0" smtClean="0">
                <a:latin typeface="Comic Sans MS" pitchFamily="66" charset="0"/>
              </a:rPr>
              <a:t> основанную на научном предвидении.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4. Предвидел будущий глобальный характер некоторых проблем человечества: рост городов, истощение ресурсов, перенаселенность, ухудшение экологии и т.д.</a:t>
            </a:r>
          </a:p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Основные взгляды </a:t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В. </a:t>
            </a:r>
            <a:r>
              <a:rPr lang="ru-RU" sz="2800" dirty="0" err="1" smtClean="0">
                <a:latin typeface="Comic Sans MS" pitchFamily="66" charset="0"/>
              </a:rPr>
              <a:t>Вернандского</a:t>
            </a:r>
            <a:r>
              <a:rPr lang="ru-RU" sz="2800" dirty="0" smtClean="0">
                <a:latin typeface="Comic Sans MS" pitchFamily="66" charset="0"/>
              </a:rPr>
              <a:t>: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. Федор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39065" y="2824734"/>
            <a:ext cx="2273808" cy="31516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Николай Фёдорович Фёдоров (1829-1903гг) – философ и публицист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1) проблема взаимовлияния науки и религии;</a:t>
            </a:r>
          </a:p>
          <a:p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2) исследование ключевых проблем современного российского общества;</a:t>
            </a:r>
          </a:p>
          <a:p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3) прогнозирование дальнейшего политического и культурно-исторического развития России.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Основные </a:t>
            </a:r>
            <a:r>
              <a:rPr lang="ru-RU" sz="2400" dirty="0" smtClean="0">
                <a:latin typeface="Comic Sans MS" pitchFamily="66" charset="0"/>
              </a:rPr>
              <a:t>темы </a:t>
            </a:r>
            <a:r>
              <a:rPr lang="ru-RU" sz="2400" dirty="0" smtClean="0">
                <a:latin typeface="Comic Sans MS" pitchFamily="66" charset="0"/>
              </a:rPr>
              <a:t>исследования: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sz="3100" dirty="0" smtClean="0">
                <a:latin typeface="Comic Sans MS" pitchFamily="66" charset="0"/>
              </a:rPr>
              <a:t>. создатель </a:t>
            </a:r>
            <a:r>
              <a:rPr lang="ru-RU" sz="3100" dirty="0" smtClean="0">
                <a:solidFill>
                  <a:srgbClr val="FF0000"/>
                </a:solidFill>
                <a:latin typeface="Comic Sans MS" pitchFamily="66" charset="0"/>
              </a:rPr>
              <a:t>«философии общего дела</a:t>
            </a:r>
            <a:r>
              <a:rPr lang="ru-RU" sz="3100" dirty="0" smtClean="0">
                <a:latin typeface="Comic Sans MS" pitchFamily="66" charset="0"/>
              </a:rPr>
              <a:t>» - преобразовании мира для оптимизации условий существования в нём, что может привести к продлению человеческой жизни.</a:t>
            </a:r>
          </a:p>
          <a:p>
            <a:pPr>
              <a:buNone/>
            </a:pPr>
            <a:r>
              <a:rPr lang="ru-RU" sz="3100" dirty="0" smtClean="0">
                <a:latin typeface="Comic Sans MS" pitchFamily="66" charset="0"/>
              </a:rPr>
              <a:t>2. критиковал </a:t>
            </a:r>
            <a:r>
              <a:rPr lang="ru-RU" sz="3100" dirty="0" smtClean="0">
                <a:solidFill>
                  <a:srgbClr val="FF0000"/>
                </a:solidFill>
                <a:latin typeface="Comic Sans MS" pitchFamily="66" charset="0"/>
              </a:rPr>
              <a:t>эмпиризм и рационализм </a:t>
            </a:r>
            <a:r>
              <a:rPr lang="ru-RU" sz="3100" dirty="0" smtClean="0">
                <a:latin typeface="Comic Sans MS" pitchFamily="66" charset="0"/>
              </a:rPr>
              <a:t>за узость познавательных средств </a:t>
            </a:r>
          </a:p>
          <a:p>
            <a:pPr>
              <a:buNone/>
            </a:pPr>
            <a:r>
              <a:rPr lang="ru-RU" sz="3100" dirty="0" smtClean="0">
                <a:latin typeface="Comic Sans MS" pitchFamily="66" charset="0"/>
              </a:rPr>
              <a:t>3. критиковал пассивность человека по отношению к природе и собственной жизни, выступал за его активное, творческое и преобразующее начало.</a:t>
            </a:r>
          </a:p>
          <a:p>
            <a:pPr>
              <a:buNone/>
            </a:pPr>
            <a:r>
              <a:rPr lang="ru-RU" sz="3100" dirty="0" smtClean="0">
                <a:latin typeface="Comic Sans MS" pitchFamily="66" charset="0"/>
              </a:rPr>
              <a:t>4. бедность и социальное неравенство считал главными проблемами своего времени</a:t>
            </a:r>
          </a:p>
          <a:p>
            <a:pPr>
              <a:buNone/>
            </a:pPr>
            <a:r>
              <a:rPr lang="ru-RU" sz="3100" dirty="0" smtClean="0">
                <a:latin typeface="Comic Sans MS" pitchFamily="66" charset="0"/>
              </a:rPr>
              <a:t>4. </a:t>
            </a:r>
            <a:r>
              <a:rPr lang="ru-RU" sz="3100" dirty="0" smtClean="0">
                <a:solidFill>
                  <a:srgbClr val="FF0000"/>
                </a:solidFill>
                <a:latin typeface="Comic Sans MS" pitchFamily="66" charset="0"/>
              </a:rPr>
              <a:t>религию</a:t>
            </a:r>
            <a:r>
              <a:rPr lang="ru-RU" sz="3100" dirty="0" smtClean="0">
                <a:latin typeface="Comic Sans MS" pitchFamily="66" charset="0"/>
              </a:rPr>
              <a:t> видел как форму почитания прошлого (предков)</a:t>
            </a:r>
            <a:endParaRPr lang="ru-RU" sz="3100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Основные идеи творчества Н. Фёдорова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rmAutofit fontScale="62500" lnSpcReduction="2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1.Богданов А.В. «Русская идея в философских воззрениях Чаадаева»</a:t>
            </a:r>
          </a:p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2.Горлачев В.П., </a:t>
            </a:r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Бернюкевич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Т.В. «Русский </a:t>
            </a:r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космизм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как явление культуры»</a:t>
            </a:r>
          </a:p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3.Даниелян Н.В. «Н.М. Карамзин в судьбе отечественной философии»</a:t>
            </a:r>
          </a:p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4.Егоров И.В. «В.С. Соловьёв» как философ».</a:t>
            </a:r>
          </a:p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5.Корнилов С.С. «Философские основания проекта «общего дела» Н. Федорова»</a:t>
            </a:r>
          </a:p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6.Кувакин В.А. «М.В. Ломоносов как философ жизни»</a:t>
            </a:r>
          </a:p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7.Кузнецов Ю.В., </a:t>
            </a:r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Салмина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И.Ю.«Философия истории Н.Я. Данилевского»</a:t>
            </a:r>
          </a:p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8.Лазарев В. «Философия трагедии Н.А. Бердяева»</a:t>
            </a:r>
          </a:p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9.Мишин Н.А. «Философия истории А.С. Хомякова»</a:t>
            </a:r>
          </a:p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10.Сухов А.Д. «А.Н. Радищев. Философ-материалист».</a:t>
            </a:r>
          </a:p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11.Сутырина Т.А. «</a:t>
            </a:r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Аксиологический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потенциал педагогических идей Татищева»</a:t>
            </a:r>
          </a:p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12.Хохлова Е. «Философия культуры С. Булгакова»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Вся указанная литература есть на сайте </a:t>
            </a: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Киберленинка</a:t>
            </a: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Рекомендуемая литература по материалам лекции: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800" dirty="0" smtClean="0">
              <a:latin typeface="Comic Sans MS" pitchFamily="66" charset="0"/>
            </a:endParaRPr>
          </a:p>
          <a:p>
            <a:r>
              <a:rPr lang="ru-RU" sz="2800" dirty="0" smtClean="0">
                <a:latin typeface="Comic Sans MS" pitchFamily="66" charset="0"/>
              </a:rPr>
              <a:t>Направление </a:t>
            </a:r>
            <a:r>
              <a:rPr lang="ru-RU" sz="2800" dirty="0" smtClean="0">
                <a:latin typeface="Comic Sans MS" pitchFamily="66" charset="0"/>
              </a:rPr>
              <a:t>в российской философии 18-19 вв., отстаивающее идеал научной рациональности как формы познания мира в противовес чувственному опыту.</a:t>
            </a:r>
          </a:p>
          <a:p>
            <a:endParaRPr lang="ru-RU" sz="2800" dirty="0" smtClean="0">
              <a:latin typeface="Comic Sans MS" pitchFamily="66" charset="0"/>
            </a:endParaRP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«Философия разума»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Михаил Васильевич Ломоносов (1711-1765гг.) – российский физик и химик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645152" y="1988840"/>
            <a:ext cx="3822192" cy="4137640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chemeClr val="accent1"/>
              </a:solidFill>
            </a:endParaRPr>
          </a:p>
          <a:p>
            <a:r>
              <a:rPr lang="ru-RU" sz="2000" dirty="0" smtClean="0">
                <a:solidFill>
                  <a:schemeClr val="accent1"/>
                </a:solidFill>
                <a:latin typeface="Comic Sans MS" pitchFamily="66" charset="0"/>
              </a:rPr>
              <a:t>Являлся представителем </a:t>
            </a:r>
            <a:r>
              <a:rPr lang="ru-RU" sz="2000" dirty="0" err="1" smtClean="0">
                <a:solidFill>
                  <a:srgbClr val="FF0000"/>
                </a:solidFill>
                <a:latin typeface="Comic Sans MS" pitchFamily="66" charset="0"/>
              </a:rPr>
              <a:t>естественно-научного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материализма.</a:t>
            </a:r>
          </a:p>
          <a:p>
            <a:endParaRPr lang="ru-RU" sz="2000" dirty="0" smtClean="0">
              <a:latin typeface="Comic Sans MS" pitchFamily="66" charset="0"/>
            </a:endParaRPr>
          </a:p>
          <a:p>
            <a:r>
              <a:rPr lang="ru-RU" sz="2000" dirty="0" smtClean="0">
                <a:latin typeface="Comic Sans MS" pitchFamily="66" charset="0"/>
              </a:rPr>
              <a:t>Отстаивал идею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всеобщих законов </a:t>
            </a:r>
            <a:r>
              <a:rPr lang="ru-RU" sz="2000" dirty="0" smtClean="0">
                <a:latin typeface="Comic Sans MS" pitchFamily="66" charset="0"/>
              </a:rPr>
              <a:t>развития природы и общества</a:t>
            </a:r>
            <a:r>
              <a:rPr lang="ru-RU" sz="2000" dirty="0" smtClean="0">
                <a:latin typeface="Comic Sans MS" pitchFamily="66" charset="0"/>
              </a:rPr>
              <a:t>.</a:t>
            </a:r>
          </a:p>
          <a:p>
            <a:endParaRPr lang="ru-RU" sz="2000" dirty="0" smtClean="0">
              <a:latin typeface="Comic Sans MS" pitchFamily="66" charset="0"/>
            </a:endParaRPr>
          </a:p>
          <a:p>
            <a:r>
              <a:rPr lang="ru-RU" sz="2000" dirty="0" smtClean="0">
                <a:latin typeface="Comic Sans MS" pitchFamily="66" charset="0"/>
              </a:rPr>
              <a:t>Развивал идеи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деизма</a:t>
            </a:r>
            <a:r>
              <a:rPr lang="ru-RU" sz="2000" dirty="0" smtClean="0">
                <a:latin typeface="Comic Sans MS" pitchFamily="66" charset="0"/>
              </a:rPr>
              <a:t> в своей философии.</a:t>
            </a:r>
          </a:p>
          <a:p>
            <a:pPr>
              <a:buNone/>
            </a:pPr>
            <a:endParaRPr lang="ru-RU" sz="2000" dirty="0">
              <a:latin typeface="Comic Sans MS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49" y="1844824"/>
            <a:ext cx="2359152" cy="4118683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Comic Sans MS" pitchFamily="66" charset="0"/>
              </a:rPr>
              <a:t>Василий Никитич Татищев  (1686-1750) – российский историк и государственный деятель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645152" y="1916832"/>
            <a:ext cx="3822192" cy="4209648"/>
          </a:xfrm>
        </p:spPr>
        <p:txBody>
          <a:bodyPr>
            <a:normAutofit/>
          </a:bodyPr>
          <a:lstStyle/>
          <a:p>
            <a:r>
              <a:rPr lang="ru-RU" sz="2200" dirty="0" smtClean="0"/>
              <a:t>1. </a:t>
            </a:r>
            <a:r>
              <a:rPr lang="ru-RU" sz="1900" dirty="0" smtClean="0">
                <a:latin typeface="Comic Sans MS" pitchFamily="66" charset="0"/>
              </a:rPr>
              <a:t>Утверждал необходимость преодоления влияния религии на науку;</a:t>
            </a:r>
          </a:p>
          <a:p>
            <a:r>
              <a:rPr lang="ru-RU" sz="1900" dirty="0" smtClean="0">
                <a:latin typeface="Comic Sans MS" pitchFamily="66" charset="0"/>
              </a:rPr>
              <a:t>2. Развивал идеи </a:t>
            </a:r>
            <a:r>
              <a:rPr lang="ru-RU" sz="1900" dirty="0" smtClean="0">
                <a:solidFill>
                  <a:srgbClr val="FF0000"/>
                </a:solidFill>
                <a:latin typeface="Comic Sans MS" pitchFamily="66" charset="0"/>
              </a:rPr>
              <a:t>деизма</a:t>
            </a:r>
            <a:r>
              <a:rPr lang="ru-RU" sz="1900" dirty="0" smtClean="0">
                <a:latin typeface="Comic Sans MS" pitchFamily="66" charset="0"/>
              </a:rPr>
              <a:t> в российской философии</a:t>
            </a:r>
          </a:p>
          <a:p>
            <a:r>
              <a:rPr lang="ru-RU" sz="1900" dirty="0" smtClean="0">
                <a:latin typeface="Comic Sans MS" pitchFamily="66" charset="0"/>
              </a:rPr>
              <a:t>3. Создатель первой в России классификации наук.</a:t>
            </a:r>
          </a:p>
          <a:p>
            <a:r>
              <a:rPr lang="ru-RU" sz="1900" dirty="0" smtClean="0">
                <a:latin typeface="Comic Sans MS" pitchFamily="66" charset="0"/>
              </a:rPr>
              <a:t>4. Главным двигателем исторического прогресса считал </a:t>
            </a:r>
            <a:r>
              <a:rPr lang="ru-RU" sz="1900" dirty="0" smtClean="0">
                <a:solidFill>
                  <a:srgbClr val="FF0000"/>
                </a:solidFill>
                <a:latin typeface="Comic Sans MS" pitchFamily="66" charset="0"/>
              </a:rPr>
              <a:t>«всемирное просвещение умов» </a:t>
            </a:r>
            <a:r>
              <a:rPr lang="ru-RU" sz="1900" dirty="0" smtClean="0">
                <a:latin typeface="Comic Sans MS" pitchFamily="66" charset="0"/>
              </a:rPr>
              <a:t>(сторонник </a:t>
            </a:r>
            <a:r>
              <a:rPr lang="ru-RU" sz="1900" dirty="0" smtClean="0">
                <a:solidFill>
                  <a:srgbClr val="FF0000"/>
                </a:solidFill>
                <a:latin typeface="Comic Sans MS" pitchFamily="66" charset="0"/>
              </a:rPr>
              <a:t>рационализма</a:t>
            </a:r>
            <a:r>
              <a:rPr lang="ru-RU" sz="1900" dirty="0" smtClean="0">
                <a:latin typeface="Comic Sans MS" pitchFamily="66" charset="0"/>
              </a:rPr>
              <a:t>).</a:t>
            </a:r>
            <a:endParaRPr lang="ru-RU" sz="1900" dirty="0">
              <a:latin typeface="Comic Sans MS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53" y="1988840"/>
            <a:ext cx="2742543" cy="4137323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Направление в российской философии 18-19 вв., представители которого определяли чувственную и интеллектуальную интуицию, нравственный и эстетический опыт в качестве основы познания человеком  мира и самого себя.</a:t>
            </a:r>
          </a:p>
          <a:p>
            <a:endParaRPr lang="ru-RU" sz="28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«Философия чувства»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.Радище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87545" y="2674938"/>
            <a:ext cx="2776848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Comic Sans MS" pitchFamily="66" charset="0"/>
              </a:rPr>
              <a:t>Александр Николаевич Радищев (1749-1802гг.) – философ, поэт, государственный деятель</a:t>
            </a:r>
            <a:endParaRPr lang="ru-RU" sz="32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1.Автор произведения «Путешествие из Петербурга в Москву».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2. Главной задачей философии считал критическое осмысление социального бытия индивида и общества, анализ наиболее актуальных проблем развития государства.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3. Считал, что нужно не противопоставлять идеализм и материализм, а создать на их основе универсальный философский метод.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Основные идеи философии Радищева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673</TotalTime>
  <Words>1179</Words>
  <Application>Microsoft Office PowerPoint</Application>
  <PresentationFormat>Экран (4:3)</PresentationFormat>
  <Paragraphs>129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Волна</vt:lpstr>
      <vt:lpstr>«Отечественная религиозная философия» </vt:lpstr>
      <vt:lpstr>Факторы, повлиявшие на становление философии в России:</vt:lpstr>
      <vt:lpstr>Основные темы исследования:</vt:lpstr>
      <vt:lpstr>«Философия разума»</vt:lpstr>
      <vt:lpstr>Михаил Васильевич Ломоносов (1711-1765гг.) – российский физик и химик</vt:lpstr>
      <vt:lpstr>Василий Никитич Татищев  (1686-1750) – российский историк и государственный деятель</vt:lpstr>
      <vt:lpstr>«Философия чувства»</vt:lpstr>
      <vt:lpstr>Александр Николаевич Радищев (1749-1802гг.) – философ, поэт, государственный деятель</vt:lpstr>
      <vt:lpstr>Основные идеи философии Радищева</vt:lpstr>
      <vt:lpstr>Николай Михайлович Карамзин (1776-1826гг.) – историк и философ</vt:lpstr>
      <vt:lpstr>Основные идеи философии истории Карамзина</vt:lpstr>
      <vt:lpstr>Н. Карамзин выделял два вида рациональности</vt:lpstr>
      <vt:lpstr>Слайд 13</vt:lpstr>
      <vt:lpstr>Алексей Степанович Хомяков (1804-1860гг.)– основатель славянофильства</vt:lpstr>
      <vt:lpstr>Николай Яковлевич Данилевский (1822-1885) – представитель философии славянофильства</vt:lpstr>
      <vt:lpstr>Александр Иванович Герцен (1812-1870) – отечественный философ и публицист</vt:lpstr>
      <vt:lpstr>Пётр Яковлевич Чаадаев(1794-1856) – один из основателей западничества</vt:lpstr>
      <vt:lpstr>Слайд 18</vt:lpstr>
      <vt:lpstr>Николай Александрович Бердяев (1874-1948гг.) – представитель философии религиозного идеализма</vt:lpstr>
      <vt:lpstr>Основные произведения</vt:lpstr>
      <vt:lpstr>Ключевые идеи творчества:</vt:lpstr>
      <vt:lpstr>Владимир Сергеевич  Соловьёв (1853-1900гг.)</vt:lpstr>
      <vt:lpstr>Основные идеи философии:</vt:lpstr>
      <vt:lpstr>Сергей Николаевич Булгаков (1871-1944гг.) – философ и богослов</vt:lpstr>
      <vt:lpstr>Основные идеи философии С. Булгакова</vt:lpstr>
      <vt:lpstr>Слайд 26</vt:lpstr>
      <vt:lpstr>Владимир Иванович Вернандский (1863-1945гг.)</vt:lpstr>
      <vt:lpstr>Основные взгляды  В. Вернандского:</vt:lpstr>
      <vt:lpstr>Николай Фёдорович Фёдоров (1829-1903гг) – философ и публицист</vt:lpstr>
      <vt:lpstr>Основные идеи творчества Н. Фёдорова</vt:lpstr>
      <vt:lpstr>Рекомендуемая литература по материалам лекции: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«Проблема сознания в философии». </dc:title>
  <dc:creator>acer</dc:creator>
  <cp:lastModifiedBy>Кафедра философии</cp:lastModifiedBy>
  <cp:revision>66</cp:revision>
  <dcterms:created xsi:type="dcterms:W3CDTF">2016-10-12T11:51:06Z</dcterms:created>
  <dcterms:modified xsi:type="dcterms:W3CDTF">2022-02-22T07:28:59Z</dcterms:modified>
</cp:coreProperties>
</file>